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</p:sldIdLst>
  <p:sldSz cy="5143500" cx="9144000"/>
  <p:notesSz cx="6858000" cy="9144000"/>
  <p:embeddedFontLst>
    <p:embeddedFont>
      <p:font typeface="Roboto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Roboto-bold.fntdata"/><Relationship Id="rId52" Type="http://schemas.openxmlformats.org/officeDocument/2006/relationships/font" Target="fonts/Roboto-regular.fntdata"/><Relationship Id="rId11" Type="http://schemas.openxmlformats.org/officeDocument/2006/relationships/slide" Target="slides/slide6.xml"/><Relationship Id="rId55" Type="http://schemas.openxmlformats.org/officeDocument/2006/relationships/font" Target="fonts/Roboto-boldItalic.fntdata"/><Relationship Id="rId10" Type="http://schemas.openxmlformats.org/officeDocument/2006/relationships/slide" Target="slides/slide5.xml"/><Relationship Id="rId54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d6033bf4f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d6033bf4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d54a7fb8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d54a7fb8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d54a7fb8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d54a7fb8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d6033bf4f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d6033bf4f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d6e32120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d6e32120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2a64f44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2a64f44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7d6033bf4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7d6033bf4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7d7c4f732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7d7c4f732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d7c4f7324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d7c4f7324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d7c4f7324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7d7c4f7324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d2068b0ff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d2068b0ff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d7c4f7324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d7c4f7324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7d7c4f7324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7d7c4f7324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d7c4f7324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d7c4f7324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d7c4f7324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d7c4f7324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d7c4f7324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7d7c4f7324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d7c4f7324_3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d7c4f7324_3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d7c4f7324_3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d7c4f7324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d7c4f7324_3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d7c4f7324_3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d7c4f7324_3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7d7c4f7324_3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d7c4f7324_3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d7c4f7324_3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d2a64f44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d2a64f44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7d65aafc6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7d65aafc6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d6e32120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d6e32120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d6e32120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d6e32120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7d2a64f44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7d2a64f44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7d65aafc6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7d65aafc6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7d65aafc6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7d65aafc6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7d65aafc6a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7d65aafc6a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d65aafc6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d65aafc6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7d65aafc6a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7d65aafc6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d6e32120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d6e32120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d2a64f44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d2a64f44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7d6e32120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7d6e32120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7d6e32120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7d6e3212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7d2a64f44d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7d2a64f44d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7d65aafc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7d65aafc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7d7c4f73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7d7c4f73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7d2a64f44d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7d2a64f44d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7d65aafc6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7d65aafc6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d2a64f44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d2a64f44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d374e51e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d374e51e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d374e51e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d374e51e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d54a7fb8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d54a7fb8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d6033bf4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d6033bf4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1615400" y="1714350"/>
            <a:ext cx="60630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1" sz="3600">
                <a:solidFill>
                  <a:srgbClr val="43434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711925" y="2484325"/>
            <a:ext cx="69006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>
                <a:solidFill>
                  <a:srgbClr val="999999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EFEFEF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81650" y="1804775"/>
            <a:ext cx="4410600" cy="13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b="1"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785200" y="5008325"/>
            <a:ext cx="287100" cy="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37146" y="0"/>
            <a:ext cx="4611042" cy="5143500"/>
          </a:xfrm>
          <a:custGeom>
            <a:rect b="b" l="l" r="r" t="t"/>
            <a:pathLst>
              <a:path extrusionOk="0" h="6858000" w="6127631">
                <a:moveTo>
                  <a:pt x="0" y="0"/>
                </a:moveTo>
                <a:lnTo>
                  <a:pt x="5042155" y="0"/>
                </a:lnTo>
                <a:lnTo>
                  <a:pt x="6127631" y="1625159"/>
                </a:lnTo>
                <a:lnTo>
                  <a:pt x="6127631" y="5232842"/>
                </a:lnTo>
                <a:lnTo>
                  <a:pt x="50421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rotWithShape="0" algn="t" dist="254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2839424" y="0"/>
            <a:ext cx="5494500" cy="5138700"/>
          </a:xfrm>
          <a:prstGeom prst="homePlate">
            <a:avLst>
              <a:gd fmla="val 33396" name="adj"/>
            </a:avLst>
          </a:prstGeom>
          <a:solidFill>
            <a:srgbClr val="B9E8FD"/>
          </a:solidFill>
          <a:ln>
            <a:noFill/>
          </a:ln>
          <a:effectLst>
            <a:outerShdw blurRad="50800" rotWithShape="0" algn="t" dist="254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1744367" y="0"/>
            <a:ext cx="5494500" cy="5138700"/>
          </a:xfrm>
          <a:prstGeom prst="homePlate">
            <a:avLst>
              <a:gd fmla="val 33396" name="adj"/>
            </a:avLst>
          </a:prstGeom>
          <a:solidFill>
            <a:srgbClr val="CCCCCC"/>
          </a:solidFill>
          <a:ln>
            <a:noFill/>
          </a:ln>
          <a:effectLst>
            <a:outerShdw blurRad="50800" rotWithShape="0" algn="t" dist="254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866752" y="0"/>
            <a:ext cx="5494500" cy="5138700"/>
          </a:xfrm>
          <a:prstGeom prst="homePlate">
            <a:avLst>
              <a:gd fmla="val 33396" name="adj"/>
            </a:avLst>
          </a:prstGeom>
          <a:solidFill>
            <a:srgbClr val="455A64"/>
          </a:solidFill>
          <a:ln>
            <a:noFill/>
          </a:ln>
          <a:effectLst>
            <a:outerShdw blurRad="50800" rotWithShape="0" algn="t" dist="254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11" y="2400"/>
            <a:ext cx="5494500" cy="5138700"/>
          </a:xfrm>
          <a:prstGeom prst="homePlate">
            <a:avLst>
              <a:gd fmla="val 33396" name="adj"/>
            </a:avLst>
          </a:prstGeom>
          <a:solidFill>
            <a:srgbClr val="F3F3F3"/>
          </a:solidFill>
          <a:ln>
            <a:noFill/>
          </a:ln>
          <a:effectLst>
            <a:outerShdw blurRad="50800" rotWithShape="0" algn="t" dist="254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81D4FA">
            <a:alpha val="33330"/>
          </a:srgbClr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-37650" y="-49875"/>
            <a:ext cx="9181500" cy="1844400"/>
          </a:xfrm>
          <a:prstGeom prst="rect">
            <a:avLst/>
          </a:prstGeom>
          <a:solidFill>
            <a:srgbClr val="B9E8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rgbClr val="43434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4"/>
          <p:cNvSpPr txBox="1"/>
          <p:nvPr/>
        </p:nvSpPr>
        <p:spPr>
          <a:xfrm>
            <a:off x="8692950" y="4695025"/>
            <a:ext cx="379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🌻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rgbClr val="B9E8FD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rgbClr val="B9E8FD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 sz="1200">
                <a:solidFill>
                  <a:srgbClr val="999999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 sz="1200">
                <a:solidFill>
                  <a:srgbClr val="999999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 sz="1200">
                <a:solidFill>
                  <a:srgbClr val="999999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 sz="1200">
                <a:solidFill>
                  <a:srgbClr val="999999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 sz="1200">
                <a:solidFill>
                  <a:srgbClr val="999999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 sz="1200">
                <a:solidFill>
                  <a:srgbClr val="999999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 sz="1200">
                <a:solidFill>
                  <a:srgbClr val="999999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 sz="1200">
                <a:solidFill>
                  <a:srgbClr val="999999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Char char="■"/>
              <a:defRPr sz="1200"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5" name="Google Shape;55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rgbClr val="F3F3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200"/>
              <a:buFont typeface="Roboto"/>
              <a:buNone/>
              <a:defRPr sz="3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8691575" y="4668700"/>
            <a:ext cx="5433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🌻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image" Target="../media/image1.png"/><Relationship Id="rId7" Type="http://schemas.openxmlformats.org/officeDocument/2006/relationships/image" Target="../media/image5.png"/><Relationship Id="rId8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github.com/mfranzke/loading-attribute-polyfill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res.cloudinary.com/saurabhdaware/image/upload/c_scale,fl_progressive,w_300/v1526463112/Screenshot_87_baiu9r.jpg" TargetMode="External"/><Relationship Id="rId4" Type="http://schemas.openxmlformats.org/officeDocument/2006/relationships/hyperlink" Target="https://res.cloudinary.com/saurabhdaware/image/upload/c_scale,fl_progressive,w_300/v1526463112/Screenshot_87_baiu9r.jpg" TargetMode="External"/><Relationship Id="rId5" Type="http://schemas.openxmlformats.org/officeDocument/2006/relationships/hyperlink" Target="https://res.cloudinary.com/saurabhdaware/image/upload/c_scale,fl_progressive,w_300/v1526463112/Screenshot_87_baiu9r.jpg" TargetMode="External"/><Relationship Id="rId6" Type="http://schemas.openxmlformats.org/officeDocument/2006/relationships/hyperlink" Target="https://res.cloudinary.com/saurabhdaware/image/upload/c_scale,fl_progressive,w_300/v1526463112/Screenshot_87_baiu9r.jpg" TargetMode="External"/><Relationship Id="rId7" Type="http://schemas.openxmlformats.org/officeDocument/2006/relationships/hyperlink" Target="https://res.cloudinary.com/saurabhdaware/image/upload/c_scale,fl_progressive,w_300/v1526463112/Screenshot_87_baiu9r.jpg" TargetMode="External"/><Relationship Id="rId8" Type="http://schemas.openxmlformats.org/officeDocument/2006/relationships/hyperlink" Target="https://res.cloudinary.com/saurabhdaware/image/upload/c_scale,fl_progressive,w_300/v1526463112/Screenshot_87_baiu9r.jpg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6.png"/><Relationship Id="rId4" Type="http://schemas.openxmlformats.org/officeDocument/2006/relationships/hyperlink" Target="https://github.com/saurabhdaware/visconf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7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://drive.google.com/file/d/1r9iWZg9NIn5drprIeNvf7sb_NQorfkmu/view" TargetMode="External"/><Relationship Id="rId4" Type="http://schemas.openxmlformats.org/officeDocument/2006/relationships/image" Target="../media/image1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github.com/GoogleChromeLabs/quicklink" TargetMode="External"/><Relationship Id="rId4" Type="http://schemas.openxmlformats.org/officeDocument/2006/relationships/hyperlink" Target="http://instantclick.io/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stackoverflow.com/questions/10808109/script-tag-async-defer" TargetMode="External"/><Relationship Id="rId4" Type="http://schemas.openxmlformats.org/officeDocument/2006/relationships/hyperlink" Target="https://eager.io/blog/everything-I-know-about-the-script-tag/" TargetMode="External"/><Relationship Id="rId5" Type="http://schemas.openxmlformats.org/officeDocument/2006/relationships/hyperlink" Target="https://developers.google.com/web/fundamentals/performance/critical-rendering-path/render-tree-construction" TargetMode="External"/><Relationship Id="rId6" Type="http://schemas.openxmlformats.org/officeDocument/2006/relationships/hyperlink" Target="https://blog.logrocket.com/how-browser-rendering-works-behind-the-scenes-6782b0e8fb10/" TargetMode="External"/><Relationship Id="rId7" Type="http://schemas.openxmlformats.org/officeDocument/2006/relationships/hyperlink" Target="https://www.youtube.com/watch?v=SmE4OwHztCc" TargetMode="External"/><Relationship Id="rId8" Type="http://schemas.openxmlformats.org/officeDocument/2006/relationships/hyperlink" Target="https://imagemagick.org/index.php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1635725" y="2484325"/>
            <a:ext cx="69006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</a:t>
            </a:r>
            <a:r>
              <a:rPr lang="en"/>
              <a:t>saurabhdaware</a:t>
            </a:r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-24650" y="-26900"/>
            <a:ext cx="3434700" cy="3283800"/>
          </a:xfrm>
          <a:prstGeom prst="diagStripe">
            <a:avLst>
              <a:gd fmla="val 1555" name="adj"/>
            </a:avLst>
          </a:prstGeom>
          <a:solidFill>
            <a:srgbClr val="B9E8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"/>
          <p:cNvSpPr/>
          <p:nvPr/>
        </p:nvSpPr>
        <p:spPr>
          <a:xfrm>
            <a:off x="-24650" y="0"/>
            <a:ext cx="4503000" cy="4305000"/>
          </a:xfrm>
          <a:prstGeom prst="diagStripe">
            <a:avLst>
              <a:gd fmla="val 90940" name="adj"/>
            </a:avLst>
          </a:prstGeom>
          <a:solidFill>
            <a:srgbClr val="B9E8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3"/>
          <p:cNvSpPr txBox="1"/>
          <p:nvPr>
            <p:ph type="ctrTitle"/>
          </p:nvPr>
        </p:nvSpPr>
        <p:spPr>
          <a:xfrm>
            <a:off x="1615400" y="1714350"/>
            <a:ext cx="60630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Performance Hacks </a:t>
            </a:r>
            <a:r>
              <a:rPr lang="en"/>
              <a:t>😎</a:t>
            </a:r>
            <a:endParaRPr/>
          </a:p>
        </p:txBody>
      </p:sp>
      <p:sp>
        <p:nvSpPr>
          <p:cNvPr id="76" name="Google Shape;76;p13"/>
          <p:cNvSpPr/>
          <p:nvPr/>
        </p:nvSpPr>
        <p:spPr>
          <a:xfrm>
            <a:off x="-24650" y="0"/>
            <a:ext cx="3932400" cy="3759300"/>
          </a:xfrm>
          <a:prstGeom prst="diagStripe">
            <a:avLst>
              <a:gd fmla="val 90663" name="adj"/>
            </a:avLst>
          </a:prstGeom>
          <a:solidFill>
            <a:srgbClr val="B9E8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CSSOM Tree</a:t>
            </a:r>
            <a:endParaRPr b="1"/>
          </a:p>
        </p:txBody>
      </p:sp>
      <p:sp>
        <p:nvSpPr>
          <p:cNvPr id="168" name="Google Shape;168;p22"/>
          <p:cNvSpPr/>
          <p:nvPr/>
        </p:nvSpPr>
        <p:spPr>
          <a:xfrm>
            <a:off x="1690276" y="990891"/>
            <a:ext cx="2012100" cy="5748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body</a:t>
            </a:r>
            <a:endParaRPr b="1" sz="1100">
              <a:solidFill>
                <a:srgbClr val="666666"/>
              </a:solidFill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3472435" y="2011265"/>
            <a:ext cx="2012100" cy="5748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div</a:t>
            </a:r>
            <a:endParaRPr b="1" sz="1100">
              <a:solidFill>
                <a:srgbClr val="666666"/>
              </a:solidFill>
            </a:endParaRPr>
          </a:p>
        </p:txBody>
      </p:sp>
      <p:sp>
        <p:nvSpPr>
          <p:cNvPr id="170" name="Google Shape;170;p22"/>
          <p:cNvSpPr/>
          <p:nvPr/>
        </p:nvSpPr>
        <p:spPr>
          <a:xfrm>
            <a:off x="5356051" y="3104589"/>
            <a:ext cx="2012100" cy="5748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span</a:t>
            </a:r>
            <a:endParaRPr b="1" sz="1100">
              <a:solidFill>
                <a:srgbClr val="666666"/>
              </a:solidFill>
            </a:endParaRPr>
          </a:p>
        </p:txBody>
      </p:sp>
      <p:cxnSp>
        <p:nvCxnSpPr>
          <p:cNvPr id="171" name="Google Shape;171;p22"/>
          <p:cNvCxnSpPr>
            <a:stCxn id="168" idx="5"/>
            <a:endCxn id="169" idx="0"/>
          </p:cNvCxnSpPr>
          <p:nvPr/>
        </p:nvCxnSpPr>
        <p:spPr>
          <a:xfrm>
            <a:off x="3407711" y="1481514"/>
            <a:ext cx="1070700" cy="52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" name="Google Shape;172;p22"/>
          <p:cNvCxnSpPr>
            <a:stCxn id="169" idx="5"/>
            <a:endCxn id="170" idx="0"/>
          </p:cNvCxnSpPr>
          <p:nvPr/>
        </p:nvCxnSpPr>
        <p:spPr>
          <a:xfrm>
            <a:off x="5189870" y="2501888"/>
            <a:ext cx="1172100" cy="60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2"/>
          <p:cNvSpPr/>
          <p:nvPr/>
        </p:nvSpPr>
        <p:spPr>
          <a:xfrm>
            <a:off x="5465335" y="3937058"/>
            <a:ext cx="2011990" cy="492617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</a:rPr>
              <a:t>	Font-size: 9pt;</a:t>
            </a:r>
            <a:endParaRPr b="1" sz="12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</a:rPr>
              <a:t>	Color: #09f</a:t>
            </a:r>
            <a:endParaRPr b="1" sz="1200">
              <a:solidFill>
                <a:srgbClr val="666666"/>
              </a:solidFill>
            </a:endParaRPr>
          </a:p>
        </p:txBody>
      </p:sp>
      <p:cxnSp>
        <p:nvCxnSpPr>
          <p:cNvPr id="174" name="Google Shape;174;p22"/>
          <p:cNvCxnSpPr>
            <a:stCxn id="170" idx="4"/>
            <a:endCxn id="173" idx="0"/>
          </p:cNvCxnSpPr>
          <p:nvPr/>
        </p:nvCxnSpPr>
        <p:spPr>
          <a:xfrm>
            <a:off x="6362101" y="3679389"/>
            <a:ext cx="109200" cy="2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" name="Google Shape;175;p22"/>
          <p:cNvSpPr/>
          <p:nvPr/>
        </p:nvSpPr>
        <p:spPr>
          <a:xfrm>
            <a:off x="2298997" y="3104483"/>
            <a:ext cx="2011990" cy="492617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</a:rPr>
              <a:t>	Padding: 50px</a:t>
            </a:r>
            <a:endParaRPr b="1" sz="1200">
              <a:solidFill>
                <a:srgbClr val="666666"/>
              </a:solidFill>
            </a:endParaRPr>
          </a:p>
        </p:txBody>
      </p:sp>
      <p:sp>
        <p:nvSpPr>
          <p:cNvPr id="176" name="Google Shape;176;p22"/>
          <p:cNvSpPr/>
          <p:nvPr/>
        </p:nvSpPr>
        <p:spPr>
          <a:xfrm>
            <a:off x="200210" y="1735145"/>
            <a:ext cx="2011990" cy="492617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</a:rPr>
              <a:t>font-family: Arial</a:t>
            </a:r>
            <a:endParaRPr b="1" sz="1200">
              <a:solidFill>
                <a:srgbClr val="666666"/>
              </a:solidFill>
            </a:endParaRPr>
          </a:p>
        </p:txBody>
      </p:sp>
      <p:cxnSp>
        <p:nvCxnSpPr>
          <p:cNvPr id="177" name="Google Shape;177;p22"/>
          <p:cNvCxnSpPr>
            <a:stCxn id="168" idx="3"/>
            <a:endCxn id="176" idx="0"/>
          </p:cNvCxnSpPr>
          <p:nvPr/>
        </p:nvCxnSpPr>
        <p:spPr>
          <a:xfrm flipH="1">
            <a:off x="1206141" y="1481514"/>
            <a:ext cx="778800" cy="25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2"/>
          <p:cNvCxnSpPr>
            <a:stCxn id="169" idx="3"/>
            <a:endCxn id="175" idx="0"/>
          </p:cNvCxnSpPr>
          <p:nvPr/>
        </p:nvCxnSpPr>
        <p:spPr>
          <a:xfrm flipH="1">
            <a:off x="3305101" y="2501888"/>
            <a:ext cx="462000" cy="60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" name="Google Shape;179;p22"/>
          <p:cNvSpPr/>
          <p:nvPr/>
        </p:nvSpPr>
        <p:spPr>
          <a:xfrm>
            <a:off x="6128610" y="1694053"/>
            <a:ext cx="2012100" cy="5748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img</a:t>
            </a:r>
            <a:endParaRPr b="1" sz="1100">
              <a:solidFill>
                <a:srgbClr val="666666"/>
              </a:solidFill>
            </a:endParaRPr>
          </a:p>
        </p:txBody>
      </p:sp>
      <p:cxnSp>
        <p:nvCxnSpPr>
          <p:cNvPr id="180" name="Google Shape;180;p22"/>
          <p:cNvCxnSpPr>
            <a:stCxn id="168" idx="6"/>
            <a:endCxn id="179" idx="0"/>
          </p:cNvCxnSpPr>
          <p:nvPr/>
        </p:nvCxnSpPr>
        <p:spPr>
          <a:xfrm>
            <a:off x="3702376" y="1278291"/>
            <a:ext cx="3432300" cy="41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" name="Google Shape;181;p22"/>
          <p:cNvSpPr/>
          <p:nvPr/>
        </p:nvSpPr>
        <p:spPr>
          <a:xfrm>
            <a:off x="7017097" y="2440420"/>
            <a:ext cx="2011990" cy="492617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</a:rPr>
              <a:t>width: 300px</a:t>
            </a:r>
            <a:endParaRPr b="1" sz="1200">
              <a:solidFill>
                <a:srgbClr val="666666"/>
              </a:solidFill>
            </a:endParaRPr>
          </a:p>
        </p:txBody>
      </p:sp>
      <p:cxnSp>
        <p:nvCxnSpPr>
          <p:cNvPr id="182" name="Google Shape;182;p22"/>
          <p:cNvCxnSpPr>
            <a:endCxn id="181" idx="0"/>
          </p:cNvCxnSpPr>
          <p:nvPr/>
        </p:nvCxnSpPr>
        <p:spPr>
          <a:xfrm>
            <a:off x="7846092" y="2184820"/>
            <a:ext cx="177000" cy="25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/>
        </p:nvSpPr>
        <p:spPr>
          <a:xfrm>
            <a:off x="459400" y="1141200"/>
            <a:ext cx="1506900" cy="532500"/>
          </a:xfrm>
          <a:prstGeom prst="rect">
            <a:avLst/>
          </a:prstGeom>
          <a:solidFill>
            <a:srgbClr val="B9E8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Parse HTML</a:t>
            </a:r>
            <a:endParaRPr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/>
          <p:nvPr/>
        </p:nvSpPr>
        <p:spPr>
          <a:xfrm>
            <a:off x="459400" y="3067650"/>
            <a:ext cx="1506900" cy="532500"/>
          </a:xfrm>
          <a:prstGeom prst="rect">
            <a:avLst/>
          </a:prstGeom>
          <a:solidFill>
            <a:srgbClr val="B9E8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Parse CSS</a:t>
            </a:r>
            <a:endParaRPr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/>
          <p:nvPr/>
        </p:nvSpPr>
        <p:spPr>
          <a:xfrm>
            <a:off x="2334950" y="3067650"/>
            <a:ext cx="1506900" cy="53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CSSOM Tree</a:t>
            </a:r>
            <a:endParaRPr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/>
          <p:nvPr/>
        </p:nvSpPr>
        <p:spPr>
          <a:xfrm>
            <a:off x="2334950" y="1141200"/>
            <a:ext cx="1506900" cy="53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DOM Tree</a:t>
            </a:r>
            <a:endParaRPr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3557600" y="2115450"/>
            <a:ext cx="1506900" cy="53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Render Tree</a:t>
            </a:r>
            <a:endParaRPr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23"/>
          <p:cNvSpPr txBox="1"/>
          <p:nvPr/>
        </p:nvSpPr>
        <p:spPr>
          <a:xfrm>
            <a:off x="5250775" y="2115450"/>
            <a:ext cx="1506900" cy="5325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Layout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23"/>
          <p:cNvSpPr txBox="1"/>
          <p:nvPr/>
        </p:nvSpPr>
        <p:spPr>
          <a:xfrm>
            <a:off x="6963500" y="2115450"/>
            <a:ext cx="1506900" cy="53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Paint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4" name="Google Shape;194;p23"/>
          <p:cNvCxnSpPr>
            <a:stCxn id="187" idx="3"/>
            <a:endCxn id="190" idx="1"/>
          </p:cNvCxnSpPr>
          <p:nvPr/>
        </p:nvCxnSpPr>
        <p:spPr>
          <a:xfrm>
            <a:off x="1966300" y="1407450"/>
            <a:ext cx="36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23"/>
          <p:cNvCxnSpPr>
            <a:stCxn id="190" idx="3"/>
            <a:endCxn id="191" idx="0"/>
          </p:cNvCxnSpPr>
          <p:nvPr/>
        </p:nvCxnSpPr>
        <p:spPr>
          <a:xfrm>
            <a:off x="3841850" y="1407450"/>
            <a:ext cx="469200" cy="70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Google Shape;196;p23"/>
          <p:cNvCxnSpPr>
            <a:stCxn id="191" idx="3"/>
            <a:endCxn id="192" idx="1"/>
          </p:cNvCxnSpPr>
          <p:nvPr/>
        </p:nvCxnSpPr>
        <p:spPr>
          <a:xfrm>
            <a:off x="5064500" y="2381700"/>
            <a:ext cx="186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23"/>
          <p:cNvCxnSpPr>
            <a:stCxn id="192" idx="3"/>
            <a:endCxn id="193" idx="1"/>
          </p:cNvCxnSpPr>
          <p:nvPr/>
        </p:nvCxnSpPr>
        <p:spPr>
          <a:xfrm>
            <a:off x="6757675" y="2381700"/>
            <a:ext cx="20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23"/>
          <p:cNvCxnSpPr>
            <a:stCxn id="188" idx="3"/>
            <a:endCxn id="189" idx="1"/>
          </p:cNvCxnSpPr>
          <p:nvPr/>
        </p:nvCxnSpPr>
        <p:spPr>
          <a:xfrm>
            <a:off x="1966300" y="3333900"/>
            <a:ext cx="36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3"/>
          <p:cNvCxnSpPr>
            <a:stCxn id="189" idx="3"/>
            <a:endCxn id="191" idx="2"/>
          </p:cNvCxnSpPr>
          <p:nvPr/>
        </p:nvCxnSpPr>
        <p:spPr>
          <a:xfrm flipH="1" rot="10800000">
            <a:off x="3841850" y="2648100"/>
            <a:ext cx="469200" cy="6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/>
        </p:nvSpPr>
        <p:spPr>
          <a:xfrm>
            <a:off x="475825" y="215250"/>
            <a:ext cx="8100300" cy="45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Parsing halts when it comes across </a:t>
            </a:r>
            <a:r>
              <a:rPr b="1"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&lt;link&gt;</a:t>
            </a:r>
            <a:r>
              <a:rPr b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&lt;script&gt;</a:t>
            </a:r>
            <a:r>
              <a:rPr b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, and </a:t>
            </a:r>
            <a:r>
              <a:rPr b="1"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&lt;style&gt;</a:t>
            </a:r>
            <a:r>
              <a:rPr b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tags.</a:t>
            </a:r>
            <a:endParaRPr b="1"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/>
          <p:nvPr/>
        </p:nvSpPr>
        <p:spPr>
          <a:xfrm>
            <a:off x="8731775" y="4667675"/>
            <a:ext cx="441900" cy="47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/>
        </p:nvSpPr>
        <p:spPr>
          <a:xfrm>
            <a:off x="2702700" y="1540800"/>
            <a:ext cx="3738600" cy="20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Font typeface="Roboto"/>
              <a:buChar char="-"/>
            </a:pPr>
            <a:r>
              <a:rPr b="1" lang="en" sz="3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CSS</a:t>
            </a:r>
            <a:endParaRPr b="1" sz="3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Font typeface="Roboto"/>
              <a:buChar char="-"/>
            </a:pPr>
            <a:r>
              <a:rPr b="1" lang="en" sz="3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JavaScript</a:t>
            </a:r>
            <a:endParaRPr b="1" sz="3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Font typeface="Roboto"/>
              <a:buChar char="-"/>
            </a:pPr>
            <a:r>
              <a:rPr b="1" lang="en" sz="3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Images</a:t>
            </a:r>
            <a:endParaRPr b="1" sz="3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/>
          <p:nvPr>
            <p:ph type="title"/>
          </p:nvPr>
        </p:nvSpPr>
        <p:spPr>
          <a:xfrm>
            <a:off x="381650" y="1957175"/>
            <a:ext cx="4410600" cy="13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‘A </a:t>
            </a:r>
            <a:r>
              <a:rPr lang="en"/>
              <a:t>q</a:t>
            </a:r>
            <a:r>
              <a:rPr lang="en"/>
              <a:t>uick First Paint’ hack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/>
          <p:nvPr/>
        </p:nvSpPr>
        <p:spPr>
          <a:xfrm>
            <a:off x="702425" y="793050"/>
            <a:ext cx="43845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Lets Code!!!!</a:t>
            </a:r>
            <a:endParaRPr b="1" sz="3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5" name="Google Shape;2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4900" y="1817700"/>
            <a:ext cx="4762500" cy="2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3" cy="476356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9"/>
          <p:cNvSpPr txBox="1"/>
          <p:nvPr/>
        </p:nvSpPr>
        <p:spPr>
          <a:xfrm>
            <a:off x="1612900" y="165100"/>
            <a:ext cx="5308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Without CSS</a:t>
            </a:r>
            <a:endParaRPr b="1" sz="3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050" y="2449900"/>
            <a:ext cx="8509099" cy="265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4000" y="118425"/>
            <a:ext cx="3257190" cy="199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0"/>
          <p:cNvSpPr/>
          <p:nvPr/>
        </p:nvSpPr>
        <p:spPr>
          <a:xfrm>
            <a:off x="317225" y="101975"/>
            <a:ext cx="3257100" cy="1992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30"/>
          <p:cNvCxnSpPr>
            <a:stCxn id="238" idx="3"/>
            <a:endCxn id="237" idx="1"/>
          </p:cNvCxnSpPr>
          <p:nvPr/>
        </p:nvCxnSpPr>
        <p:spPr>
          <a:xfrm>
            <a:off x="3574325" y="1098275"/>
            <a:ext cx="14496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0" name="Google Shape;240;p30"/>
          <p:cNvSpPr txBox="1"/>
          <p:nvPr/>
        </p:nvSpPr>
        <p:spPr>
          <a:xfrm>
            <a:off x="6281550" y="1835325"/>
            <a:ext cx="12234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2s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0"/>
            <a:ext cx="845102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 txBox="1"/>
          <p:nvPr/>
        </p:nvSpPr>
        <p:spPr>
          <a:xfrm>
            <a:off x="1612900" y="165100"/>
            <a:ext cx="5308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With CSS</a:t>
            </a:r>
            <a:endParaRPr b="1" sz="3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1D4FA">
            <a:alpha val="33330"/>
          </a:srgbClr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Saurabh Daware</a:t>
            </a:r>
            <a:endParaRPr b="1" sz="3600"/>
          </a:p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471900" y="2147675"/>
            <a:ext cx="35085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Workz at da Student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Open Source Fanboi</a:t>
            </a:r>
            <a:r>
              <a:rPr lang="en"/>
              <a:t>🌻</a:t>
            </a:r>
            <a:r>
              <a:rPr lang="en"/>
              <a:t>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Previously (Intern) -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00001">
            <a:off x="6908203" y="774954"/>
            <a:ext cx="1266641" cy="126664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4" name="Google Shape;8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9349" y="3511296"/>
            <a:ext cx="913750" cy="91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2425" y="3511309"/>
            <a:ext cx="603375" cy="60335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 txBox="1"/>
          <p:nvPr/>
        </p:nvSpPr>
        <p:spPr>
          <a:xfrm>
            <a:off x="987552" y="4102334"/>
            <a:ext cx="10128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Bew Digital</a:t>
            </a:r>
            <a:endParaRPr b="1" sz="12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7" name="Google Shape;8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00158" y="2696681"/>
            <a:ext cx="284141" cy="28413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 txBox="1"/>
          <p:nvPr/>
        </p:nvSpPr>
        <p:spPr>
          <a:xfrm>
            <a:off x="6812392" y="2686276"/>
            <a:ext cx="2010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@saurabhcodes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" name="Google Shape;8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00158" y="3111278"/>
            <a:ext cx="284140" cy="277628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/>
          <p:nvPr/>
        </p:nvSpPr>
        <p:spPr>
          <a:xfrm>
            <a:off x="6880215" y="3107843"/>
            <a:ext cx="2010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/saurabhdaware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1" name="Google Shape;91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91939" y="3130450"/>
            <a:ext cx="284138" cy="263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63833" y="3554075"/>
            <a:ext cx="346181" cy="3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6938738" y="3534000"/>
            <a:ext cx="16980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saurabhdaware.in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37575"/>
            <a:ext cx="4209374" cy="349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2"/>
          <p:cNvSpPr/>
          <p:nvPr/>
        </p:nvSpPr>
        <p:spPr>
          <a:xfrm>
            <a:off x="294550" y="566475"/>
            <a:ext cx="3602700" cy="339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3" name="Google Shape;253;p32"/>
          <p:cNvCxnSpPr>
            <a:stCxn id="252" idx="3"/>
            <a:endCxn id="251" idx="1"/>
          </p:cNvCxnSpPr>
          <p:nvPr/>
        </p:nvCxnSpPr>
        <p:spPr>
          <a:xfrm>
            <a:off x="3897250" y="2265825"/>
            <a:ext cx="674700" cy="2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4" name="Google Shape;254;p32"/>
          <p:cNvSpPr txBox="1"/>
          <p:nvPr/>
        </p:nvSpPr>
        <p:spPr>
          <a:xfrm>
            <a:off x="6247575" y="4034975"/>
            <a:ext cx="12234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s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32"/>
          <p:cNvSpPr txBox="1"/>
          <p:nvPr/>
        </p:nvSpPr>
        <p:spPr>
          <a:xfrm>
            <a:off x="1007250" y="4095000"/>
            <a:ext cx="26181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s - 3.9s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13000" cy="423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Render waits for CSS to load</a:t>
            </a:r>
            <a:endParaRPr sz="3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How about rendering the HTML content first and painting on screen and then applying CSS?</a:t>
            </a:r>
            <a:endParaRPr sz="3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700" y="-152125"/>
            <a:ext cx="8356601" cy="5447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3175" y="468450"/>
            <a:ext cx="2710825" cy="2252316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7"/>
          <p:cNvSpPr/>
          <p:nvPr/>
        </p:nvSpPr>
        <p:spPr>
          <a:xfrm>
            <a:off x="294550" y="566475"/>
            <a:ext cx="2283600" cy="2154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6400" y="647275"/>
            <a:ext cx="3257190" cy="199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37"/>
          <p:cNvCxnSpPr>
            <a:endCxn id="282" idx="1"/>
          </p:cNvCxnSpPr>
          <p:nvPr/>
        </p:nvCxnSpPr>
        <p:spPr>
          <a:xfrm>
            <a:off x="2578200" y="1643625"/>
            <a:ext cx="23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4" name="Google Shape;284;p37"/>
          <p:cNvCxnSpPr>
            <a:stCxn id="282" idx="3"/>
            <a:endCxn id="280" idx="1"/>
          </p:cNvCxnSpPr>
          <p:nvPr/>
        </p:nvCxnSpPr>
        <p:spPr>
          <a:xfrm flipH="1" rot="10800000">
            <a:off x="6073590" y="1594725"/>
            <a:ext cx="359700" cy="4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5" name="Google Shape;285;p37"/>
          <p:cNvSpPr txBox="1"/>
          <p:nvPr/>
        </p:nvSpPr>
        <p:spPr>
          <a:xfrm>
            <a:off x="461150" y="2977400"/>
            <a:ext cx="20535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0s - 1.9s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p37"/>
          <p:cNvSpPr txBox="1"/>
          <p:nvPr/>
        </p:nvSpPr>
        <p:spPr>
          <a:xfrm>
            <a:off x="3455500" y="2977400"/>
            <a:ext cx="26181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s - 3.9s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37"/>
          <p:cNvSpPr txBox="1"/>
          <p:nvPr/>
        </p:nvSpPr>
        <p:spPr>
          <a:xfrm>
            <a:off x="7408050" y="2977400"/>
            <a:ext cx="8724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s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Just showing HTML is bad UX</a:t>
            </a:r>
            <a:endParaRPr sz="3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9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Inlining critical CSS</a:t>
            </a:r>
            <a:endParaRPr sz="3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00" y="-596900"/>
            <a:ext cx="8280399" cy="615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3175" y="468450"/>
            <a:ext cx="2710825" cy="2252316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1"/>
          <p:cNvSpPr/>
          <p:nvPr/>
        </p:nvSpPr>
        <p:spPr>
          <a:xfrm>
            <a:off x="294550" y="566475"/>
            <a:ext cx="2283600" cy="2154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" name="Google Shape;309;p41"/>
          <p:cNvCxnSpPr>
            <a:endCxn id="310" idx="1"/>
          </p:cNvCxnSpPr>
          <p:nvPr/>
        </p:nvCxnSpPr>
        <p:spPr>
          <a:xfrm>
            <a:off x="2578188" y="1643620"/>
            <a:ext cx="63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p41"/>
          <p:cNvCxnSpPr>
            <a:stCxn id="310" idx="3"/>
            <a:endCxn id="307" idx="1"/>
          </p:cNvCxnSpPr>
          <p:nvPr/>
        </p:nvCxnSpPr>
        <p:spPr>
          <a:xfrm flipH="1" rot="10800000">
            <a:off x="5927412" y="1594720"/>
            <a:ext cx="505800" cy="4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2" name="Google Shape;312;p41"/>
          <p:cNvSpPr txBox="1"/>
          <p:nvPr/>
        </p:nvSpPr>
        <p:spPr>
          <a:xfrm>
            <a:off x="461150" y="2977400"/>
            <a:ext cx="20535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0s - 1.9s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3" name="Google Shape;313;p41"/>
          <p:cNvSpPr txBox="1"/>
          <p:nvPr/>
        </p:nvSpPr>
        <p:spPr>
          <a:xfrm>
            <a:off x="3455500" y="2977400"/>
            <a:ext cx="26181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2s - 3.9s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41"/>
          <p:cNvSpPr txBox="1"/>
          <p:nvPr/>
        </p:nvSpPr>
        <p:spPr>
          <a:xfrm>
            <a:off x="7408050" y="2977400"/>
            <a:ext cx="8724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Roboto"/>
                <a:ea typeface="Roboto"/>
                <a:cs typeface="Roboto"/>
                <a:sym typeface="Roboto"/>
              </a:rPr>
              <a:t>4s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0" name="Google Shape;31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6588" y="517463"/>
            <a:ext cx="2710825" cy="2252316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1"/>
          <p:cNvSpPr txBox="1"/>
          <p:nvPr/>
        </p:nvSpPr>
        <p:spPr>
          <a:xfrm>
            <a:off x="3086100" y="3644900"/>
            <a:ext cx="29874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Only header css without css for other content outside the viewport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41"/>
          <p:cNvSpPr txBox="1"/>
          <p:nvPr/>
        </p:nvSpPr>
        <p:spPr>
          <a:xfrm>
            <a:off x="7264950" y="3721100"/>
            <a:ext cx="11931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Full CSS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Ready?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2"/>
          <p:cNvSpPr/>
          <p:nvPr/>
        </p:nvSpPr>
        <p:spPr>
          <a:xfrm>
            <a:off x="2254525" y="1838275"/>
            <a:ext cx="6121200" cy="243300"/>
          </a:xfrm>
          <a:prstGeom prst="rect">
            <a:avLst/>
          </a:prstGeom>
          <a:solidFill>
            <a:srgbClr val="89FA73"/>
          </a:solidFill>
          <a:ln cap="flat" cmpd="sng" w="9525">
            <a:solidFill>
              <a:srgbClr val="009D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42"/>
          <p:cNvSpPr/>
          <p:nvPr/>
        </p:nvSpPr>
        <p:spPr>
          <a:xfrm>
            <a:off x="2254525" y="3063213"/>
            <a:ext cx="6121200" cy="243300"/>
          </a:xfrm>
          <a:prstGeom prst="rect">
            <a:avLst/>
          </a:prstGeom>
          <a:solidFill>
            <a:srgbClr val="89FA73"/>
          </a:solidFill>
          <a:ln cap="flat" cmpd="sng" w="9525">
            <a:solidFill>
              <a:srgbClr val="009D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2"/>
          <p:cNvSpPr/>
          <p:nvPr/>
        </p:nvSpPr>
        <p:spPr>
          <a:xfrm>
            <a:off x="2303701" y="4324228"/>
            <a:ext cx="5468700" cy="243300"/>
          </a:xfrm>
          <a:prstGeom prst="rect">
            <a:avLst/>
          </a:prstGeom>
          <a:solidFill>
            <a:srgbClr val="89FA73"/>
          </a:solidFill>
          <a:ln cap="flat" cmpd="sng" w="9525">
            <a:solidFill>
              <a:srgbClr val="009D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2"/>
          <p:cNvSpPr/>
          <p:nvPr/>
        </p:nvSpPr>
        <p:spPr>
          <a:xfrm>
            <a:off x="4103528" y="1838275"/>
            <a:ext cx="2257500" cy="2433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42"/>
          <p:cNvSpPr/>
          <p:nvPr/>
        </p:nvSpPr>
        <p:spPr>
          <a:xfrm>
            <a:off x="4103528" y="2081536"/>
            <a:ext cx="1654500" cy="243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2"/>
          <p:cNvSpPr/>
          <p:nvPr/>
        </p:nvSpPr>
        <p:spPr>
          <a:xfrm>
            <a:off x="5757909" y="3549735"/>
            <a:ext cx="603600" cy="243300"/>
          </a:xfrm>
          <a:prstGeom prst="rect">
            <a:avLst/>
          </a:prstGeom>
          <a:solidFill>
            <a:srgbClr val="FF8A8A"/>
          </a:solidFill>
          <a:ln cap="flat" cmpd="sng" w="9525">
            <a:solidFill>
              <a:srgbClr val="FF53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2"/>
          <p:cNvSpPr/>
          <p:nvPr/>
        </p:nvSpPr>
        <p:spPr>
          <a:xfrm>
            <a:off x="4103528" y="3306474"/>
            <a:ext cx="1654500" cy="243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2"/>
          <p:cNvSpPr/>
          <p:nvPr/>
        </p:nvSpPr>
        <p:spPr>
          <a:xfrm>
            <a:off x="5757651" y="3063213"/>
            <a:ext cx="603600" cy="2433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2"/>
          <p:cNvSpPr/>
          <p:nvPr/>
        </p:nvSpPr>
        <p:spPr>
          <a:xfrm>
            <a:off x="4103528" y="4567489"/>
            <a:ext cx="1654500" cy="243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2"/>
          <p:cNvSpPr/>
          <p:nvPr/>
        </p:nvSpPr>
        <p:spPr>
          <a:xfrm>
            <a:off x="5757909" y="2324797"/>
            <a:ext cx="603600" cy="243300"/>
          </a:xfrm>
          <a:prstGeom prst="rect">
            <a:avLst/>
          </a:prstGeom>
          <a:solidFill>
            <a:srgbClr val="FF8A8A"/>
          </a:solidFill>
          <a:ln cap="flat" cmpd="sng" w="9525">
            <a:solidFill>
              <a:srgbClr val="FF53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2"/>
          <p:cNvSpPr/>
          <p:nvPr/>
        </p:nvSpPr>
        <p:spPr>
          <a:xfrm>
            <a:off x="7772436" y="4567489"/>
            <a:ext cx="603600" cy="243300"/>
          </a:xfrm>
          <a:prstGeom prst="rect">
            <a:avLst/>
          </a:prstGeom>
          <a:solidFill>
            <a:srgbClr val="FF8A8A"/>
          </a:solidFill>
          <a:ln cap="flat" cmpd="sng" w="9525">
            <a:solidFill>
              <a:srgbClr val="FF53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42"/>
          <p:cNvSpPr/>
          <p:nvPr/>
        </p:nvSpPr>
        <p:spPr>
          <a:xfrm>
            <a:off x="234825" y="219275"/>
            <a:ext cx="470700" cy="243300"/>
          </a:xfrm>
          <a:prstGeom prst="rect">
            <a:avLst/>
          </a:prstGeom>
          <a:solidFill>
            <a:srgbClr val="89FA73"/>
          </a:solidFill>
          <a:ln cap="flat" cmpd="sng" w="9525">
            <a:solidFill>
              <a:srgbClr val="009D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2"/>
          <p:cNvSpPr/>
          <p:nvPr/>
        </p:nvSpPr>
        <p:spPr>
          <a:xfrm>
            <a:off x="234827" y="539600"/>
            <a:ext cx="470700" cy="2433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2"/>
          <p:cNvSpPr/>
          <p:nvPr/>
        </p:nvSpPr>
        <p:spPr>
          <a:xfrm>
            <a:off x="234827" y="859925"/>
            <a:ext cx="470700" cy="2433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2"/>
          <p:cNvSpPr/>
          <p:nvPr/>
        </p:nvSpPr>
        <p:spPr>
          <a:xfrm>
            <a:off x="234827" y="1180250"/>
            <a:ext cx="470700" cy="243300"/>
          </a:xfrm>
          <a:prstGeom prst="rect">
            <a:avLst/>
          </a:prstGeom>
          <a:solidFill>
            <a:srgbClr val="FF8A8A"/>
          </a:solidFill>
          <a:ln cap="flat" cmpd="sng" w="9525">
            <a:solidFill>
              <a:srgbClr val="FF53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42"/>
          <p:cNvSpPr txBox="1"/>
          <p:nvPr/>
        </p:nvSpPr>
        <p:spPr>
          <a:xfrm>
            <a:off x="781725" y="127725"/>
            <a:ext cx="13482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HTML Parsing</a:t>
            </a:r>
            <a:endParaRPr b="1"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Google Shape;337;p42"/>
          <p:cNvSpPr txBox="1"/>
          <p:nvPr/>
        </p:nvSpPr>
        <p:spPr>
          <a:xfrm>
            <a:off x="781725" y="463400"/>
            <a:ext cx="13482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Parsing Paused</a:t>
            </a:r>
            <a:endParaRPr b="1"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42"/>
          <p:cNvSpPr txBox="1"/>
          <p:nvPr/>
        </p:nvSpPr>
        <p:spPr>
          <a:xfrm>
            <a:off x="781725" y="799075"/>
            <a:ext cx="13482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Script Download</a:t>
            </a:r>
            <a:endParaRPr b="1"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81725" y="1134750"/>
            <a:ext cx="1348200" cy="2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Script Execution</a:t>
            </a:r>
            <a:endParaRPr b="1"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p42"/>
          <p:cNvSpPr txBox="1"/>
          <p:nvPr/>
        </p:nvSpPr>
        <p:spPr>
          <a:xfrm>
            <a:off x="2257625" y="1506800"/>
            <a:ext cx="9939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&lt;script&gt;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42"/>
          <p:cNvSpPr txBox="1"/>
          <p:nvPr/>
        </p:nvSpPr>
        <p:spPr>
          <a:xfrm>
            <a:off x="2257625" y="2731725"/>
            <a:ext cx="13482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&lt;script async&gt;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42"/>
          <p:cNvSpPr txBox="1"/>
          <p:nvPr/>
        </p:nvSpPr>
        <p:spPr>
          <a:xfrm>
            <a:off x="2303700" y="3992725"/>
            <a:ext cx="14577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&lt;script defer&gt;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3"/>
          <p:cNvSpPr txBox="1"/>
          <p:nvPr>
            <p:ph type="title"/>
          </p:nvPr>
        </p:nvSpPr>
        <p:spPr>
          <a:xfrm>
            <a:off x="381650" y="1804775"/>
            <a:ext cx="4410600" cy="13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Code-splitting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4"/>
          <p:cNvSpPr txBox="1"/>
          <p:nvPr/>
        </p:nvSpPr>
        <p:spPr>
          <a:xfrm>
            <a:off x="3497475" y="711725"/>
            <a:ext cx="15636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app.</a:t>
            </a:r>
            <a:r>
              <a:rPr b="1"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64a0051a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.js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3" name="Google Shape;35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3575" y="736950"/>
            <a:ext cx="334750" cy="33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44"/>
          <p:cNvSpPr txBox="1"/>
          <p:nvPr/>
        </p:nvSpPr>
        <p:spPr>
          <a:xfrm>
            <a:off x="1497650" y="2379150"/>
            <a:ext cx="2486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contact-chunk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61a0051a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.js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5" name="Google Shape;35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750" y="2404375"/>
            <a:ext cx="334750" cy="33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4"/>
          <p:cNvSpPr txBox="1"/>
          <p:nvPr/>
        </p:nvSpPr>
        <p:spPr>
          <a:xfrm>
            <a:off x="5045550" y="2379150"/>
            <a:ext cx="23124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home-chunk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4a0051a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.js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7" name="Google Shape;35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1650" y="2404375"/>
            <a:ext cx="334750" cy="33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44"/>
          <p:cNvSpPr txBox="1"/>
          <p:nvPr/>
        </p:nvSpPr>
        <p:spPr>
          <a:xfrm>
            <a:off x="3072025" y="3459450"/>
            <a:ext cx="23712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about-chunk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4a0051a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.js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9" name="Google Shape;35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325" y="3484675"/>
            <a:ext cx="334750" cy="33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0" name="Google Shape;360;p44"/>
          <p:cNvCxnSpPr>
            <a:stCxn id="352" idx="2"/>
            <a:endCxn id="354" idx="0"/>
          </p:cNvCxnSpPr>
          <p:nvPr/>
        </p:nvCxnSpPr>
        <p:spPr>
          <a:xfrm flipH="1">
            <a:off x="2740575" y="1096925"/>
            <a:ext cx="1538700" cy="1282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1" name="Google Shape;361;p44"/>
          <p:cNvCxnSpPr>
            <a:stCxn id="352" idx="2"/>
            <a:endCxn id="356" idx="0"/>
          </p:cNvCxnSpPr>
          <p:nvPr/>
        </p:nvCxnSpPr>
        <p:spPr>
          <a:xfrm>
            <a:off x="4279275" y="1096925"/>
            <a:ext cx="1922400" cy="1282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" name="Google Shape;362;p44"/>
          <p:cNvCxnSpPr>
            <a:stCxn id="352" idx="2"/>
            <a:endCxn id="358" idx="0"/>
          </p:cNvCxnSpPr>
          <p:nvPr/>
        </p:nvCxnSpPr>
        <p:spPr>
          <a:xfrm flipH="1">
            <a:off x="4257675" y="1096925"/>
            <a:ext cx="21600" cy="236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5"/>
          <p:cNvSpPr txBox="1"/>
          <p:nvPr>
            <p:ph type="title"/>
          </p:nvPr>
        </p:nvSpPr>
        <p:spPr>
          <a:xfrm>
            <a:off x="381650" y="1804775"/>
            <a:ext cx="4410600" cy="13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Optimization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6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9999"/>
                </a:solidFill>
              </a:rPr>
              <a:t>&lt;img src=“....” </a:t>
            </a:r>
            <a:r>
              <a:rPr lang="en" sz="3000">
                <a:solidFill>
                  <a:srgbClr val="434343"/>
                </a:solidFill>
              </a:rPr>
              <a:t>loading=“lazy”</a:t>
            </a:r>
            <a:r>
              <a:rPr lang="en" sz="3000"/>
              <a:t> </a:t>
            </a:r>
            <a:r>
              <a:rPr lang="en" sz="3000">
                <a:solidFill>
                  <a:srgbClr val="999999"/>
                </a:solidFill>
              </a:rPr>
              <a:t>/&gt;</a:t>
            </a:r>
            <a:endParaRPr sz="30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47"/>
          <p:cNvPicPr preferRelativeResize="0"/>
          <p:nvPr/>
        </p:nvPicPr>
        <p:blipFill rotWithShape="1">
          <a:blip r:embed="rId3">
            <a:alphaModFix/>
          </a:blip>
          <a:srcRect b="27054" l="4018" r="23052" t="19328"/>
          <a:stretch/>
        </p:blipFill>
        <p:spPr>
          <a:xfrm>
            <a:off x="222600" y="430500"/>
            <a:ext cx="8606049" cy="355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8"/>
          <p:cNvSpPr txBox="1"/>
          <p:nvPr/>
        </p:nvSpPr>
        <p:spPr>
          <a:xfrm>
            <a:off x="965200" y="1333500"/>
            <a:ext cx="7607400" cy="24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34343"/>
                </a:solidFill>
              </a:rPr>
              <a:t>Polyfill:</a:t>
            </a:r>
            <a:endParaRPr b="1"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https://github.com/mfranzke/loading-attribute-polyfill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9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Progressive JPEGs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275" y="598163"/>
            <a:ext cx="7591425" cy="189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50"/>
          <p:cNvPicPr preferRelativeResize="0"/>
          <p:nvPr/>
        </p:nvPicPr>
        <p:blipFill rotWithShape="1">
          <a:blip r:embed="rId4">
            <a:alphaModFix/>
          </a:blip>
          <a:srcRect b="0" l="0" r="0" t="13081"/>
          <a:stretch/>
        </p:blipFill>
        <p:spPr>
          <a:xfrm>
            <a:off x="776275" y="2996050"/>
            <a:ext cx="7591425" cy="1984359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50"/>
          <p:cNvSpPr txBox="1"/>
          <p:nvPr/>
        </p:nvSpPr>
        <p:spPr>
          <a:xfrm>
            <a:off x="700075" y="186275"/>
            <a:ext cx="28323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JPEG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5" name="Google Shape;395;p50"/>
          <p:cNvSpPr txBox="1"/>
          <p:nvPr/>
        </p:nvSpPr>
        <p:spPr>
          <a:xfrm>
            <a:off x="776275" y="2691300"/>
            <a:ext cx="28323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Progressive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JPEG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1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CDN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490250" y="488250"/>
            <a:ext cx="815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Hack</a:t>
            </a:r>
            <a:r>
              <a:rPr b="1" lang="en"/>
              <a:t> </a:t>
            </a:r>
            <a:r>
              <a:rPr b="1" lang="en">
                <a:solidFill>
                  <a:srgbClr val="B7B7B7"/>
                </a:solidFill>
              </a:rPr>
              <a:t>#1</a:t>
            </a:r>
            <a:endParaRPr b="1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2"/>
          <p:cNvSpPr txBox="1"/>
          <p:nvPr/>
        </p:nvSpPr>
        <p:spPr>
          <a:xfrm>
            <a:off x="713750" y="543800"/>
            <a:ext cx="7771800" cy="38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 u="sng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https://res.cloudinary.com/saurabhdaware/image/upload/c_scale,</a:t>
            </a:r>
            <a:r>
              <a:rPr b="1" lang="en" sz="3000" u="sng">
                <a:solidFill>
                  <a:srgbClr val="FF8A8A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fl_progressive</a:t>
            </a:r>
            <a:r>
              <a:rPr b="1" lang="en" sz="3000" u="sng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,</a:t>
            </a:r>
            <a:r>
              <a:rPr b="1" lang="en" sz="3000" u="sng">
                <a:solidFill>
                  <a:srgbClr val="FF8A8A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w_300</a:t>
            </a:r>
            <a:r>
              <a:rPr b="1" lang="en" sz="3000" u="sng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/v1526463112/Screenshot_87_baiu9r.</a:t>
            </a:r>
            <a:r>
              <a:rPr b="1" lang="en" sz="3000" u="sng">
                <a:solidFill>
                  <a:srgbClr val="FF8A8A"/>
                </a:solidFill>
                <a:latin typeface="Roboto"/>
                <a:ea typeface="Roboto"/>
                <a:cs typeface="Roboto"/>
                <a:sym typeface="Roboto"/>
                <a:hlinkClick r:id="rId8"/>
              </a:rPr>
              <a:t>jpg</a:t>
            </a:r>
            <a:endParaRPr b="1" sz="30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9E8FD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500" y="292900"/>
            <a:ext cx="6477000" cy="3643299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53"/>
          <p:cNvSpPr txBox="1"/>
          <p:nvPr/>
        </p:nvSpPr>
        <p:spPr>
          <a:xfrm>
            <a:off x="1435100" y="4089400"/>
            <a:ext cx="64770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 u="sng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https://github.com/saurabhdaware/visconf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9E8FD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4"/>
          <p:cNvSpPr txBox="1"/>
          <p:nvPr/>
        </p:nvSpPr>
        <p:spPr>
          <a:xfrm>
            <a:off x="1038000" y="696150"/>
            <a:ext cx="3568800" cy="1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Thank You!</a:t>
            </a:r>
            <a:endParaRPr b="1" sz="4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7" name="Google Shape;41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3025" y="1908175"/>
            <a:ext cx="3778694" cy="256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54"/>
          <p:cNvSpPr txBox="1"/>
          <p:nvPr/>
        </p:nvSpPr>
        <p:spPr>
          <a:xfrm>
            <a:off x="3698125" y="2457750"/>
            <a:ext cx="19989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highlight>
                  <a:srgbClr val="000000"/>
                </a:highlight>
                <a:latin typeface="Roboto"/>
                <a:ea typeface="Roboto"/>
                <a:cs typeface="Roboto"/>
                <a:sym typeface="Roboto"/>
              </a:rPr>
              <a:t>Questions?</a:t>
            </a:r>
            <a:endParaRPr b="1" sz="2400">
              <a:solidFill>
                <a:srgbClr val="FFFFFF"/>
              </a:solidFill>
              <a:highlight>
                <a:srgbClr val="0000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9" name="Google Shape;41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0258" y="3647081"/>
            <a:ext cx="284141" cy="284139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54"/>
          <p:cNvSpPr txBox="1"/>
          <p:nvPr/>
        </p:nvSpPr>
        <p:spPr>
          <a:xfrm>
            <a:off x="6742492" y="3636676"/>
            <a:ext cx="2010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@saurabhcodes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1" name="Google Shape;421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0258" y="4061678"/>
            <a:ext cx="284140" cy="277628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54"/>
          <p:cNvSpPr txBox="1"/>
          <p:nvPr/>
        </p:nvSpPr>
        <p:spPr>
          <a:xfrm>
            <a:off x="6810315" y="4058243"/>
            <a:ext cx="2010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/saurabhdaware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3" name="Google Shape;423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2039" y="4080850"/>
            <a:ext cx="284138" cy="263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93933" y="4504475"/>
            <a:ext cx="346181" cy="3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54"/>
          <p:cNvSpPr txBox="1"/>
          <p:nvPr/>
        </p:nvSpPr>
        <p:spPr>
          <a:xfrm>
            <a:off x="6868838" y="4484400"/>
            <a:ext cx="16980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saurabhdaware.in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5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Slides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56" title="2020-02-09 11-39-1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514500" cy="47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Fancy Keywords to Google Search:</a:t>
            </a:r>
            <a:endParaRPr b="1"/>
          </a:p>
        </p:txBody>
      </p:sp>
      <p:sp>
        <p:nvSpPr>
          <p:cNvPr id="441" name="Google Shape;441;p5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Inlining Critical CSS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QuickLinks (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https://github.com/GoogleChromeLabs/quicklink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InstantClick (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http://instantclick.io/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Web Workers, Web Assembly, OffScreenCanvas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Service Workers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Predictive Prefetching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8"/>
          <p:cNvSpPr txBox="1"/>
          <p:nvPr>
            <p:ph idx="4294967295" type="body"/>
          </p:nvPr>
        </p:nvSpPr>
        <p:spPr>
          <a:xfrm>
            <a:off x="415250" y="276325"/>
            <a:ext cx="8222100" cy="42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Async vs Defer : </a:t>
            </a:r>
            <a:r>
              <a:rPr lang="en" sz="1400" u="sng">
                <a:solidFill>
                  <a:schemeClr val="accent5"/>
                </a:solidFill>
                <a:hlinkClick r:id="rId3"/>
              </a:rPr>
              <a:t>https://stackoverflow.com/questions/10808109/script-tag-async-defer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Script attributes: </a:t>
            </a:r>
            <a:r>
              <a:rPr lang="en" sz="1400" u="sng">
                <a:solidFill>
                  <a:schemeClr val="accent5"/>
                </a:solidFill>
                <a:hlinkClick r:id="rId4"/>
              </a:rPr>
              <a:t>https://eager.io/blog/everything-I-know-about-the-script-tag/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RenderTree Constructions: </a:t>
            </a:r>
            <a:r>
              <a:rPr lang="en" sz="1400" u="sng">
                <a:solidFill>
                  <a:schemeClr val="accent5"/>
                </a:solidFill>
                <a:hlinkClick r:id="rId5"/>
              </a:rPr>
              <a:t>https://developers.google.com/web/fundamentals/performance/critical-rendering-path/render-tree-construction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666666"/>
                </a:solidFill>
              </a:rPr>
              <a:t>Rendering Behind the scene: </a:t>
            </a:r>
            <a:r>
              <a:rPr lang="en" sz="1400" u="sng">
                <a:solidFill>
                  <a:schemeClr val="accent5"/>
                </a:solidFill>
                <a:hlinkClick r:id="rId6"/>
              </a:rPr>
              <a:t>https://blog.logrocket.com/how-browser-rendering-works-behind-the-scenes-6782b0e8fb10/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666666"/>
                </a:solidFill>
              </a:rPr>
              <a:t>Ryan Seddon:</a:t>
            </a:r>
            <a:endParaRPr sz="1400">
              <a:solidFill>
                <a:srgbClr val="666666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7"/>
              </a:rPr>
              <a:t>https://www.youtube.com/watch?v=SmE4OwHztCc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JPEG to Progressive JPEG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8"/>
              </a:rPr>
              <a:t>https://imagemagick.org/index.php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idx="4294967295" type="title"/>
          </p:nvPr>
        </p:nvSpPr>
        <p:spPr>
          <a:xfrm>
            <a:off x="94800" y="430150"/>
            <a:ext cx="7984200" cy="19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8288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9ADB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8288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9ADB5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" sz="1800">
                <a:solidFill>
                  <a:srgbClr val="E53935"/>
                </a:solidFill>
                <a:latin typeface="Arial"/>
                <a:ea typeface="Arial"/>
                <a:cs typeface="Arial"/>
                <a:sym typeface="Arial"/>
              </a:rPr>
              <a:t>html</a:t>
            </a:r>
            <a:r>
              <a:rPr lang="en" sz="1800">
                <a:solidFill>
                  <a:srgbClr val="39ADB5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1800">
              <a:solidFill>
                <a:srgbClr val="39ADB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18288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9ADB5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" sz="1800">
                <a:solidFill>
                  <a:srgbClr val="E53935"/>
                </a:solidFill>
                <a:latin typeface="Arial"/>
                <a:ea typeface="Arial"/>
                <a:cs typeface="Arial"/>
                <a:sym typeface="Arial"/>
              </a:rPr>
              <a:t>body</a:t>
            </a:r>
            <a:r>
              <a:rPr lang="en" sz="1800">
                <a:solidFill>
                  <a:srgbClr val="39ADB5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r>
              <a:rPr lang="en" sz="1800">
                <a:solidFill>
                  <a:srgbClr val="90A4AE"/>
                </a:solidFill>
                <a:latin typeface="Arial"/>
                <a:ea typeface="Arial"/>
                <a:cs typeface="Arial"/>
                <a:sym typeface="Arial"/>
              </a:rPr>
              <a:t>Hello, World!</a:t>
            </a:r>
            <a:r>
              <a:rPr lang="en" sz="1800">
                <a:solidFill>
                  <a:srgbClr val="39ADB5"/>
                </a:solidFill>
                <a:latin typeface="Arial"/>
                <a:ea typeface="Arial"/>
                <a:cs typeface="Arial"/>
                <a:sym typeface="Arial"/>
              </a:rPr>
              <a:t>&lt;/</a:t>
            </a:r>
            <a:r>
              <a:rPr lang="en" sz="1800">
                <a:solidFill>
                  <a:srgbClr val="E53935"/>
                </a:solidFill>
                <a:latin typeface="Arial"/>
                <a:ea typeface="Arial"/>
                <a:cs typeface="Arial"/>
                <a:sym typeface="Arial"/>
              </a:rPr>
              <a:t>body</a:t>
            </a:r>
            <a:r>
              <a:rPr lang="en" sz="1800">
                <a:solidFill>
                  <a:srgbClr val="39ADB5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1800">
              <a:solidFill>
                <a:srgbClr val="39ADB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8288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9ADB5"/>
                </a:solidFill>
                <a:latin typeface="Arial"/>
                <a:ea typeface="Arial"/>
                <a:cs typeface="Arial"/>
                <a:sym typeface="Arial"/>
              </a:rPr>
              <a:t>&lt;/</a:t>
            </a:r>
            <a:r>
              <a:rPr lang="en" sz="1800">
                <a:solidFill>
                  <a:srgbClr val="E53935"/>
                </a:solidFill>
                <a:latin typeface="Arial"/>
                <a:ea typeface="Arial"/>
                <a:cs typeface="Arial"/>
                <a:sym typeface="Arial"/>
              </a:rPr>
              <a:t>html</a:t>
            </a:r>
            <a:r>
              <a:rPr lang="en" sz="1800">
                <a:solidFill>
                  <a:srgbClr val="39ADB5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sz="1800">
              <a:solidFill>
                <a:srgbClr val="39ADB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9" name="Google Shape;109;p17"/>
          <p:cNvSpPr txBox="1"/>
          <p:nvPr/>
        </p:nvSpPr>
        <p:spPr>
          <a:xfrm>
            <a:off x="3518275" y="3571025"/>
            <a:ext cx="838500" cy="9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"/>
                <a:ea typeface="Roboto"/>
                <a:cs typeface="Roboto"/>
                <a:sym typeface="Roboto"/>
              </a:rPr>
              <a:t>🎉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" name="Google Shape;110;p17"/>
          <p:cNvPicPr preferRelativeResize="0"/>
          <p:nvPr/>
        </p:nvPicPr>
        <p:blipFill rotWithShape="1">
          <a:blip r:embed="rId3">
            <a:alphaModFix/>
          </a:blip>
          <a:srcRect b="12505" l="65056" r="9171" t="21185"/>
          <a:stretch/>
        </p:blipFill>
        <p:spPr>
          <a:xfrm>
            <a:off x="2747925" y="2661575"/>
            <a:ext cx="1019622" cy="109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/>
        </p:nvSpPr>
        <p:spPr>
          <a:xfrm>
            <a:off x="2660375" y="3684300"/>
            <a:ext cx="11781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Performance</a:t>
            </a:r>
            <a:endParaRPr b="1" sz="12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8650" y="2131000"/>
            <a:ext cx="2655151" cy="197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1951750" y="393425"/>
            <a:ext cx="35484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Replace your whole code with...</a:t>
            </a:r>
            <a:endParaRPr b="1"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415650" y="526350"/>
            <a:ext cx="8312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How does the web work?</a:t>
            </a:r>
            <a:endParaRPr sz="4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/>
          <p:nvPr/>
        </p:nvSpPr>
        <p:spPr>
          <a:xfrm>
            <a:off x="218200" y="247075"/>
            <a:ext cx="2481900" cy="370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https://</a:t>
            </a:r>
            <a:r>
              <a:rPr lang="en">
                <a:solidFill>
                  <a:srgbClr val="434343"/>
                </a:solidFill>
              </a:rPr>
              <a:t>saurabhdaware.in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00" y="2495550"/>
            <a:ext cx="3722900" cy="207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8975" y="773925"/>
            <a:ext cx="2246100" cy="39829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6" name="Google Shape;126;p19"/>
          <p:cNvSpPr/>
          <p:nvPr/>
        </p:nvSpPr>
        <p:spPr>
          <a:xfrm>
            <a:off x="4665050" y="3186225"/>
            <a:ext cx="1047492" cy="700596"/>
          </a:xfrm>
          <a:prstGeom prst="cloud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</a:rPr>
              <a:t>Magic</a:t>
            </a:r>
            <a:endParaRPr b="1" sz="1200">
              <a:solidFill>
                <a:srgbClr val="434343"/>
              </a:solidFill>
            </a:endParaRPr>
          </a:p>
        </p:txBody>
      </p:sp>
      <p:cxnSp>
        <p:nvCxnSpPr>
          <p:cNvPr id="127" name="Google Shape;127;p19"/>
          <p:cNvCxnSpPr>
            <a:stCxn id="124" idx="3"/>
            <a:endCxn id="126" idx="2"/>
          </p:cNvCxnSpPr>
          <p:nvPr/>
        </p:nvCxnSpPr>
        <p:spPr>
          <a:xfrm>
            <a:off x="3941100" y="3532100"/>
            <a:ext cx="7272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9"/>
          <p:cNvCxnSpPr/>
          <p:nvPr/>
        </p:nvCxnSpPr>
        <p:spPr>
          <a:xfrm>
            <a:off x="5705750" y="3524500"/>
            <a:ext cx="78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9"/>
          <p:cNvSpPr/>
          <p:nvPr/>
        </p:nvSpPr>
        <p:spPr>
          <a:xfrm>
            <a:off x="4473113" y="3024888"/>
            <a:ext cx="1493856" cy="999216"/>
          </a:xfrm>
          <a:prstGeom prst="cloud">
            <a:avLst/>
          </a:prstGeom>
          <a:solidFill>
            <a:srgbClr val="FFFFFF"/>
          </a:solidFill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</a:rPr>
              <a:t>Parsing &amp; Rendering</a:t>
            </a:r>
            <a:r>
              <a:rPr b="1" lang="en" sz="1200">
                <a:solidFill>
                  <a:srgbClr val="434343"/>
                </a:solidFill>
              </a:rPr>
              <a:t>🎉</a:t>
            </a:r>
            <a:endParaRPr b="1" sz="1200">
              <a:solidFill>
                <a:srgbClr val="434343"/>
              </a:solidFill>
            </a:endParaRPr>
          </a:p>
        </p:txBody>
      </p:sp>
      <p:sp>
        <p:nvSpPr>
          <p:cNvPr id="130" name="Google Shape;130;p19"/>
          <p:cNvSpPr/>
          <p:nvPr/>
        </p:nvSpPr>
        <p:spPr>
          <a:xfrm>
            <a:off x="4521700" y="773925"/>
            <a:ext cx="835800" cy="1096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</a:rPr>
              <a:t>Server</a:t>
            </a:r>
            <a:endParaRPr b="1">
              <a:solidFill>
                <a:srgbClr val="666666"/>
              </a:solidFill>
            </a:endParaRPr>
          </a:p>
        </p:txBody>
      </p:sp>
      <p:cxnSp>
        <p:nvCxnSpPr>
          <p:cNvPr id="131" name="Google Shape;131;p19"/>
          <p:cNvCxnSpPr>
            <a:endCxn id="130" idx="1"/>
          </p:cNvCxnSpPr>
          <p:nvPr/>
        </p:nvCxnSpPr>
        <p:spPr>
          <a:xfrm>
            <a:off x="1454200" y="603825"/>
            <a:ext cx="3067500" cy="71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19"/>
          <p:cNvCxnSpPr>
            <a:stCxn id="130" idx="1"/>
            <a:endCxn id="124" idx="0"/>
          </p:cNvCxnSpPr>
          <p:nvPr/>
        </p:nvCxnSpPr>
        <p:spPr>
          <a:xfrm flipH="1">
            <a:off x="2079700" y="1322325"/>
            <a:ext cx="2442000" cy="117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381650" y="1804775"/>
            <a:ext cx="4410600" cy="171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Parsing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Rendering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99999"/>
                </a:solidFill>
              </a:rPr>
              <a:t>(a zoomed out view)</a:t>
            </a:r>
            <a:endParaRPr sz="18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/>
        </p:nvSpPr>
        <p:spPr>
          <a:xfrm>
            <a:off x="820825" y="467600"/>
            <a:ext cx="1309200" cy="461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HTML</a:t>
            </a:r>
            <a:endParaRPr b="1"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506725" y="1452150"/>
            <a:ext cx="1937400" cy="461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Tokenization</a:t>
            </a:r>
            <a:endParaRPr b="1"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506725" y="2572675"/>
            <a:ext cx="1937400" cy="461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DOM Tree</a:t>
            </a:r>
            <a:endParaRPr b="1"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3682000" y="9325"/>
            <a:ext cx="51207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9ADB5"/>
                </a:solidFill>
              </a:rPr>
              <a:t>&lt;</a:t>
            </a:r>
            <a:r>
              <a:rPr lang="en">
                <a:solidFill>
                  <a:srgbClr val="FF5370"/>
                </a:solidFill>
              </a:rPr>
              <a:t>html</a:t>
            </a:r>
            <a:r>
              <a:rPr lang="en">
                <a:solidFill>
                  <a:srgbClr val="39ADB5"/>
                </a:solidFill>
              </a:rPr>
              <a:t>&gt;</a:t>
            </a:r>
            <a:endParaRPr>
              <a:solidFill>
                <a:srgbClr val="39ADB5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9ADB5"/>
                </a:solidFill>
              </a:rPr>
              <a:t>    &lt;</a:t>
            </a:r>
            <a:r>
              <a:rPr lang="en">
                <a:solidFill>
                  <a:srgbClr val="FF5370"/>
                </a:solidFill>
              </a:rPr>
              <a:t>head</a:t>
            </a:r>
            <a:r>
              <a:rPr lang="en">
                <a:solidFill>
                  <a:srgbClr val="39ADB5"/>
                </a:solidFill>
              </a:rPr>
              <a:t>&gt;</a:t>
            </a:r>
            <a:r>
              <a:rPr lang="en">
                <a:solidFill>
                  <a:srgbClr val="90A4AE"/>
                </a:solidFill>
              </a:rPr>
              <a:t>...</a:t>
            </a:r>
            <a:r>
              <a:rPr lang="en">
                <a:solidFill>
                  <a:srgbClr val="39ADB5"/>
                </a:solidFill>
              </a:rPr>
              <a:t>&lt;/</a:t>
            </a:r>
            <a:r>
              <a:rPr lang="en">
                <a:solidFill>
                  <a:srgbClr val="FF5370"/>
                </a:solidFill>
              </a:rPr>
              <a:t>head</a:t>
            </a:r>
            <a:r>
              <a:rPr lang="en">
                <a:solidFill>
                  <a:srgbClr val="39ADB5"/>
                </a:solidFill>
              </a:rPr>
              <a:t>&gt;</a:t>
            </a:r>
            <a:endParaRPr>
              <a:solidFill>
                <a:srgbClr val="39ADB5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9ADB5"/>
                </a:solidFill>
              </a:rPr>
              <a:t>    &lt;</a:t>
            </a:r>
            <a:r>
              <a:rPr lang="en">
                <a:solidFill>
                  <a:srgbClr val="FF5370"/>
                </a:solidFill>
              </a:rPr>
              <a:t>body</a:t>
            </a:r>
            <a:r>
              <a:rPr lang="en">
                <a:solidFill>
                  <a:srgbClr val="39ADB5"/>
                </a:solidFill>
              </a:rPr>
              <a:t>&gt;&lt;</a:t>
            </a:r>
            <a:r>
              <a:rPr lang="en">
                <a:solidFill>
                  <a:srgbClr val="FF5370"/>
                </a:solidFill>
              </a:rPr>
              <a:t>div</a:t>
            </a:r>
            <a:r>
              <a:rPr lang="en">
                <a:solidFill>
                  <a:srgbClr val="39ADB5"/>
                </a:solidFill>
              </a:rPr>
              <a:t>&gt;&lt;</a:t>
            </a:r>
            <a:r>
              <a:rPr lang="en">
                <a:solidFill>
                  <a:srgbClr val="FF5370"/>
                </a:solidFill>
              </a:rPr>
              <a:t>span</a:t>
            </a:r>
            <a:r>
              <a:rPr lang="en">
                <a:solidFill>
                  <a:srgbClr val="39ADB5"/>
                </a:solidFill>
              </a:rPr>
              <a:t>&gt;</a:t>
            </a:r>
            <a:r>
              <a:rPr lang="en">
                <a:solidFill>
                  <a:srgbClr val="90A4AE"/>
                </a:solidFill>
              </a:rPr>
              <a:t>Hello</a:t>
            </a:r>
            <a:r>
              <a:rPr lang="en">
                <a:solidFill>
                  <a:srgbClr val="39ADB5"/>
                </a:solidFill>
              </a:rPr>
              <a:t>&lt;/</a:t>
            </a:r>
            <a:r>
              <a:rPr lang="en">
                <a:solidFill>
                  <a:srgbClr val="FF5370"/>
                </a:solidFill>
              </a:rPr>
              <a:t>span</a:t>
            </a:r>
            <a:r>
              <a:rPr lang="en">
                <a:solidFill>
                  <a:srgbClr val="39ADB5"/>
                </a:solidFill>
              </a:rPr>
              <a:t>&gt;&lt;/</a:t>
            </a:r>
            <a:r>
              <a:rPr lang="en">
                <a:solidFill>
                  <a:srgbClr val="FF5370"/>
                </a:solidFill>
              </a:rPr>
              <a:t>div</a:t>
            </a:r>
            <a:r>
              <a:rPr lang="en">
                <a:solidFill>
                  <a:srgbClr val="39ADB5"/>
                </a:solidFill>
              </a:rPr>
              <a:t>&gt;&lt;/</a:t>
            </a:r>
            <a:r>
              <a:rPr lang="en">
                <a:solidFill>
                  <a:srgbClr val="FF5370"/>
                </a:solidFill>
              </a:rPr>
              <a:t>body</a:t>
            </a:r>
            <a:r>
              <a:rPr lang="en">
                <a:solidFill>
                  <a:srgbClr val="39ADB5"/>
                </a:solidFill>
              </a:rPr>
              <a:t>&gt;</a:t>
            </a:r>
            <a:endParaRPr>
              <a:solidFill>
                <a:srgbClr val="39ADB5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9ADB5"/>
                </a:solidFill>
              </a:rPr>
              <a:t>&lt;/</a:t>
            </a:r>
            <a:r>
              <a:rPr lang="en">
                <a:solidFill>
                  <a:srgbClr val="FF5370"/>
                </a:solidFill>
              </a:rPr>
              <a:t>html</a:t>
            </a:r>
            <a:r>
              <a:rPr lang="en">
                <a:solidFill>
                  <a:srgbClr val="39ADB5"/>
                </a:solidFill>
              </a:rPr>
              <a:t>&gt;</a:t>
            </a:r>
            <a:endParaRPr>
              <a:solidFill>
                <a:srgbClr val="39ADB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3274175" y="1367750"/>
            <a:ext cx="5869800" cy="7167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/>
        </p:nvSpPr>
        <p:spPr>
          <a:xfrm>
            <a:off x="3350375" y="1518125"/>
            <a:ext cx="58698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[Start: </a:t>
            </a:r>
            <a:r>
              <a:rPr lang="en" sz="1200">
                <a:solidFill>
                  <a:srgbClr val="FF5370"/>
                </a:solidFill>
                <a:latin typeface="Roboto"/>
                <a:ea typeface="Roboto"/>
                <a:cs typeface="Roboto"/>
                <a:sym typeface="Roboto"/>
              </a:rPr>
              <a:t>HTML</a:t>
            </a: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]  [Start: </a:t>
            </a:r>
            <a:r>
              <a:rPr lang="en" sz="1200">
                <a:solidFill>
                  <a:srgbClr val="FF5370"/>
                </a:solidFill>
                <a:latin typeface="Roboto"/>
                <a:ea typeface="Roboto"/>
                <a:cs typeface="Roboto"/>
                <a:sym typeface="Roboto"/>
              </a:rPr>
              <a:t>HEAD</a:t>
            </a: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] … [End: </a:t>
            </a:r>
            <a:r>
              <a:rPr lang="en" sz="1200">
                <a:solidFill>
                  <a:srgbClr val="FF5370"/>
                </a:solidFill>
                <a:latin typeface="Roboto"/>
                <a:ea typeface="Roboto"/>
                <a:cs typeface="Roboto"/>
                <a:sym typeface="Roboto"/>
              </a:rPr>
              <a:t>HEAD</a:t>
            </a: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]  [Start: </a:t>
            </a:r>
            <a:r>
              <a:rPr lang="en" sz="1200">
                <a:solidFill>
                  <a:srgbClr val="FF5370"/>
                </a:solidFill>
                <a:latin typeface="Roboto"/>
                <a:ea typeface="Roboto"/>
                <a:cs typeface="Roboto"/>
                <a:sym typeface="Roboto"/>
              </a:rPr>
              <a:t>BODY</a:t>
            </a: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]  [Start: </a:t>
            </a:r>
            <a:r>
              <a:rPr lang="en" sz="1200">
                <a:solidFill>
                  <a:srgbClr val="FF5370"/>
                </a:solidFill>
                <a:latin typeface="Roboto"/>
                <a:ea typeface="Roboto"/>
                <a:cs typeface="Roboto"/>
                <a:sym typeface="Roboto"/>
              </a:rPr>
              <a:t>DIV</a:t>
            </a: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]  [Start: </a:t>
            </a:r>
            <a:r>
              <a:rPr lang="en" sz="1200">
                <a:solidFill>
                  <a:srgbClr val="FF5370"/>
                </a:solidFill>
                <a:latin typeface="Roboto"/>
                <a:ea typeface="Roboto"/>
                <a:cs typeface="Roboto"/>
                <a:sym typeface="Roboto"/>
              </a:rPr>
              <a:t>SPAN</a:t>
            </a: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]</a:t>
            </a:r>
            <a:endParaRPr sz="12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1"/>
          <p:cNvSpPr/>
          <p:nvPr/>
        </p:nvSpPr>
        <p:spPr>
          <a:xfrm>
            <a:off x="5570975" y="2263425"/>
            <a:ext cx="1613700" cy="4611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HTMLElement</a:t>
            </a:r>
            <a:endParaRPr b="1" sz="1100">
              <a:solidFill>
                <a:srgbClr val="666666"/>
              </a:solidFill>
            </a:endParaRPr>
          </a:p>
        </p:txBody>
      </p:sp>
      <p:sp>
        <p:nvSpPr>
          <p:cNvPr id="149" name="Google Shape;149;p21"/>
          <p:cNvSpPr/>
          <p:nvPr/>
        </p:nvSpPr>
        <p:spPr>
          <a:xfrm>
            <a:off x="3758200" y="2705275"/>
            <a:ext cx="1613700" cy="4611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HeadElement</a:t>
            </a:r>
            <a:endParaRPr b="1" sz="1100">
              <a:solidFill>
                <a:srgbClr val="666666"/>
              </a:solidFill>
            </a:endParaRPr>
          </a:p>
        </p:txBody>
      </p:sp>
      <p:sp>
        <p:nvSpPr>
          <p:cNvPr id="150" name="Google Shape;150;p21"/>
          <p:cNvSpPr/>
          <p:nvPr/>
        </p:nvSpPr>
        <p:spPr>
          <a:xfrm>
            <a:off x="6972525" y="2751100"/>
            <a:ext cx="1613700" cy="4611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Body</a:t>
            </a:r>
            <a:r>
              <a:rPr b="1" lang="en" sz="1100">
                <a:solidFill>
                  <a:srgbClr val="666666"/>
                </a:solidFill>
              </a:rPr>
              <a:t>Element</a:t>
            </a:r>
            <a:endParaRPr b="1" sz="1100">
              <a:solidFill>
                <a:srgbClr val="666666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5997300" y="3314975"/>
            <a:ext cx="1613700" cy="4611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Div</a:t>
            </a:r>
            <a:r>
              <a:rPr b="1" lang="en" sz="1100">
                <a:solidFill>
                  <a:srgbClr val="666666"/>
                </a:solidFill>
              </a:rPr>
              <a:t>Element</a:t>
            </a:r>
            <a:endParaRPr b="1" sz="1100">
              <a:solidFill>
                <a:srgbClr val="666666"/>
              </a:solidFill>
            </a:endParaRPr>
          </a:p>
        </p:txBody>
      </p:sp>
      <p:sp>
        <p:nvSpPr>
          <p:cNvPr id="152" name="Google Shape;152;p21"/>
          <p:cNvSpPr/>
          <p:nvPr/>
        </p:nvSpPr>
        <p:spPr>
          <a:xfrm>
            <a:off x="6972525" y="3878850"/>
            <a:ext cx="1613700" cy="4611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Span</a:t>
            </a:r>
            <a:r>
              <a:rPr b="1" lang="en" sz="1100">
                <a:solidFill>
                  <a:srgbClr val="666666"/>
                </a:solidFill>
              </a:rPr>
              <a:t>Element</a:t>
            </a:r>
            <a:endParaRPr b="1" sz="1100">
              <a:solidFill>
                <a:srgbClr val="666666"/>
              </a:solidFill>
            </a:endParaRPr>
          </a:p>
        </p:txBody>
      </p:sp>
      <p:cxnSp>
        <p:nvCxnSpPr>
          <p:cNvPr id="153" name="Google Shape;153;p21"/>
          <p:cNvCxnSpPr>
            <a:stCxn id="148" idx="2"/>
            <a:endCxn id="149" idx="0"/>
          </p:cNvCxnSpPr>
          <p:nvPr/>
        </p:nvCxnSpPr>
        <p:spPr>
          <a:xfrm flipH="1">
            <a:off x="4565075" y="2493975"/>
            <a:ext cx="1005900" cy="21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21"/>
          <p:cNvCxnSpPr>
            <a:stCxn id="148" idx="6"/>
            <a:endCxn id="150" idx="0"/>
          </p:cNvCxnSpPr>
          <p:nvPr/>
        </p:nvCxnSpPr>
        <p:spPr>
          <a:xfrm>
            <a:off x="7184675" y="2493975"/>
            <a:ext cx="594600" cy="25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21"/>
          <p:cNvCxnSpPr>
            <a:stCxn id="150" idx="3"/>
            <a:endCxn id="151" idx="0"/>
          </p:cNvCxnSpPr>
          <p:nvPr/>
        </p:nvCxnSpPr>
        <p:spPr>
          <a:xfrm flipH="1">
            <a:off x="6804146" y="3144673"/>
            <a:ext cx="404700" cy="17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p21"/>
          <p:cNvCxnSpPr>
            <a:stCxn id="151" idx="5"/>
            <a:endCxn id="152" idx="0"/>
          </p:cNvCxnSpPr>
          <p:nvPr/>
        </p:nvCxnSpPr>
        <p:spPr>
          <a:xfrm>
            <a:off x="7374679" y="3708548"/>
            <a:ext cx="404700" cy="17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" name="Google Shape;157;p21"/>
          <p:cNvSpPr/>
          <p:nvPr/>
        </p:nvSpPr>
        <p:spPr>
          <a:xfrm>
            <a:off x="7060175" y="4546525"/>
            <a:ext cx="1613700" cy="395100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</a:rPr>
              <a:t>Hello</a:t>
            </a:r>
            <a:endParaRPr b="1">
              <a:solidFill>
                <a:srgbClr val="666666"/>
              </a:solidFill>
            </a:endParaRPr>
          </a:p>
        </p:txBody>
      </p:sp>
      <p:cxnSp>
        <p:nvCxnSpPr>
          <p:cNvPr id="158" name="Google Shape;158;p21"/>
          <p:cNvCxnSpPr>
            <a:stCxn id="152" idx="4"/>
            <a:endCxn id="157" idx="0"/>
          </p:cNvCxnSpPr>
          <p:nvPr/>
        </p:nvCxnSpPr>
        <p:spPr>
          <a:xfrm>
            <a:off x="7779375" y="4339950"/>
            <a:ext cx="87600" cy="2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" name="Google Shape;159;p21"/>
          <p:cNvSpPr/>
          <p:nvPr/>
        </p:nvSpPr>
        <p:spPr>
          <a:xfrm>
            <a:off x="3423450" y="3314975"/>
            <a:ext cx="1613700" cy="461100"/>
          </a:xfrm>
          <a:prstGeom prst="ellipse">
            <a:avLst/>
          </a:prstGeom>
          <a:solidFill>
            <a:srgbClr val="B9E8FD"/>
          </a:solidFill>
          <a:ln cap="flat" cmpd="sng" w="9525">
            <a:solidFill>
              <a:srgbClr val="90A4A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666666"/>
                </a:solidFill>
              </a:rPr>
              <a:t>Link</a:t>
            </a:r>
            <a:r>
              <a:rPr b="1" lang="en" sz="1100">
                <a:solidFill>
                  <a:srgbClr val="666666"/>
                </a:solidFill>
              </a:rPr>
              <a:t>Element</a:t>
            </a:r>
            <a:endParaRPr b="1" sz="1100">
              <a:solidFill>
                <a:srgbClr val="666666"/>
              </a:solidFill>
            </a:endParaRPr>
          </a:p>
        </p:txBody>
      </p:sp>
      <p:cxnSp>
        <p:nvCxnSpPr>
          <p:cNvPr id="160" name="Google Shape;160;p21"/>
          <p:cNvCxnSpPr>
            <a:endCxn id="159" idx="0"/>
          </p:cNvCxnSpPr>
          <p:nvPr/>
        </p:nvCxnSpPr>
        <p:spPr>
          <a:xfrm flipH="1">
            <a:off x="4230300" y="3166475"/>
            <a:ext cx="334800" cy="14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21"/>
          <p:cNvCxnSpPr>
            <a:stCxn id="142" idx="2"/>
            <a:endCxn id="143" idx="0"/>
          </p:cNvCxnSpPr>
          <p:nvPr/>
        </p:nvCxnSpPr>
        <p:spPr>
          <a:xfrm>
            <a:off x="1475425" y="928700"/>
            <a:ext cx="0" cy="5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21"/>
          <p:cNvCxnSpPr>
            <a:stCxn id="143" idx="2"/>
            <a:endCxn id="144" idx="0"/>
          </p:cNvCxnSpPr>
          <p:nvPr/>
        </p:nvCxnSpPr>
        <p:spPr>
          <a:xfrm>
            <a:off x="1475425" y="1913250"/>
            <a:ext cx="0" cy="65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